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B2AE98-9FB7-4D48-B411-42BB9E46C0F6}"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3457969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2AE98-9FB7-4D48-B411-42BB9E46C0F6}"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158675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B2AE98-9FB7-4D48-B411-42BB9E46C0F6}"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1211711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B2AE98-9FB7-4D48-B411-42BB9E46C0F6}"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501890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B2AE98-9FB7-4D48-B411-42BB9E46C0F6}" type="datetimeFigureOut">
              <a:rPr lang="en-US" smtClean="0"/>
              <a:t>10/22/2017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366332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B2AE98-9FB7-4D48-B411-42BB9E46C0F6}" type="datetimeFigureOut">
              <a:rPr lang="en-US" smtClean="0"/>
              <a:t>10/22/2017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296087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2AE98-9FB7-4D48-B411-42BB9E46C0F6}" type="datetimeFigureOut">
              <a:rPr lang="en-US" smtClean="0"/>
              <a:t>10/22/2017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2116761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B2AE98-9FB7-4D48-B411-42BB9E46C0F6}"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3839259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B2AE98-9FB7-4D48-B411-42BB9E46C0F6}" type="datetimeFigureOut">
              <a:rPr lang="en-US" smtClean="0"/>
              <a:t>10/22/2017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4059989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2AE98-9FB7-4D48-B411-42BB9E46C0F6}"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315499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2AE98-9FB7-4D48-B411-42BB9E46C0F6}" type="datetimeFigureOut">
              <a:rPr lang="en-US" smtClean="0"/>
              <a:t>10/22/2017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D5E714-C495-406A-9700-00A26FE40937}" type="slidenum">
              <a:rPr lang="en-US" smtClean="0"/>
              <a:t>‹#›</a:t>
            </a:fld>
            <a:endParaRPr lang="en-US"/>
          </a:p>
        </p:txBody>
      </p:sp>
    </p:spTree>
    <p:extLst>
      <p:ext uri="{BB962C8B-B14F-4D97-AF65-F5344CB8AC3E}">
        <p14:creationId xmlns:p14="http://schemas.microsoft.com/office/powerpoint/2010/main" val="90533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2AE98-9FB7-4D48-B411-42BB9E46C0F6}" type="datetimeFigureOut">
              <a:rPr lang="en-US" smtClean="0"/>
              <a:t>10/22/2017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5E714-C495-406A-9700-00A26FE40937}" type="slidenum">
              <a:rPr lang="en-US" smtClean="0"/>
              <a:t>‹#›</a:t>
            </a:fld>
            <a:endParaRPr lang="en-US"/>
          </a:p>
        </p:txBody>
      </p:sp>
    </p:spTree>
    <p:extLst>
      <p:ext uri="{BB962C8B-B14F-4D97-AF65-F5344CB8AC3E}">
        <p14:creationId xmlns:p14="http://schemas.microsoft.com/office/powerpoint/2010/main" val="223594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82" y="297621"/>
            <a:ext cx="11887199" cy="642468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30049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Important Points</a:t>
            </a:r>
            <a:endParaRPr lang="en-US"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a:t>The pharmaceutical industry in India ranks 3rd in the world terms of volume and 14th in terms of </a:t>
            </a:r>
            <a:r>
              <a:rPr lang="en-US" dirty="0" err="1"/>
              <a:t>value.India’s</a:t>
            </a:r>
            <a:r>
              <a:rPr lang="en-US" dirty="0"/>
              <a:t> cost of production is nearly 33 per cent lower than that of the US</a:t>
            </a:r>
            <a:endParaRPr lang="en-US" dirty="0" smtClean="0"/>
          </a:p>
          <a:p>
            <a:r>
              <a:rPr lang="en-US" dirty="0" err="1"/>
              <a:t>Labour</a:t>
            </a:r>
            <a:r>
              <a:rPr lang="en-US" dirty="0"/>
              <a:t> costs are 50–55 per cent cheaper than in Western countries. The cost of setting up a production plant in India is 40 per cent lower than in Western countries</a:t>
            </a:r>
            <a:endParaRPr lang="en-US" dirty="0" smtClean="0"/>
          </a:p>
          <a:p>
            <a:r>
              <a:rPr lang="en-US" dirty="0"/>
              <a:t>Cost-efficiency continues to create opportunities for Indian companies in emerging markets &amp; Africa</a:t>
            </a:r>
            <a:endParaRPr lang="en-US" dirty="0" smtClean="0"/>
          </a:p>
          <a:p>
            <a:r>
              <a:rPr lang="en-US" dirty="0"/>
              <a:t>India has a skilled workforce as well as high managerial &amp; technical competence in comparison to its peers in Asia</a:t>
            </a:r>
            <a:endParaRPr lang="en-US" dirty="0" smtClean="0"/>
          </a:p>
          <a:p>
            <a:r>
              <a:rPr lang="en-US" dirty="0"/>
              <a:t>India has the 2nd largest number of USFDA-approved manufacturing plants outside the US</a:t>
            </a:r>
            <a:endParaRPr lang="en-US" dirty="0" smtClean="0"/>
          </a:p>
          <a:p>
            <a:r>
              <a:rPr lang="en-US" dirty="0"/>
              <a:t>India has 2,633 FDA-approved drug products. India has over 546 USFDA-approved company sites, the highest number outside the US</a:t>
            </a:r>
            <a:endParaRPr lang="en-US" dirty="0" smtClean="0"/>
          </a:p>
          <a:p>
            <a:endParaRPr lang="en-US" dirty="0"/>
          </a:p>
        </p:txBody>
      </p:sp>
    </p:spTree>
    <p:extLst>
      <p:ext uri="{BB962C8B-B14F-4D97-AF65-F5344CB8AC3E}">
        <p14:creationId xmlns:p14="http://schemas.microsoft.com/office/powerpoint/2010/main" val="358881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Present Indian </a:t>
            </a:r>
            <a:r>
              <a:rPr lang="en-US" b="1" dirty="0" err="1"/>
              <a:t>Pharma</a:t>
            </a:r>
            <a:r>
              <a:rPr lang="en-US" b="1" dirty="0"/>
              <a:t> Industry Scenario</a:t>
            </a:r>
            <a:r>
              <a:rPr lang="en-US" b="1" dirty="0" smtClean="0">
                <a:effectLst/>
              </a:rPr>
              <a:t/>
            </a:r>
            <a:br>
              <a:rPr lang="en-US" b="1" dirty="0" smtClean="0">
                <a:effectLst/>
              </a:rPr>
            </a:br>
            <a:endParaRPr lang="en-US" dirty="0"/>
          </a:p>
        </p:txBody>
      </p:sp>
      <p:sp>
        <p:nvSpPr>
          <p:cNvPr id="3" name="Content Placeholder 2"/>
          <p:cNvSpPr>
            <a:spLocks noGrp="1"/>
          </p:cNvSpPr>
          <p:nvPr>
            <p:ph idx="1"/>
          </p:nvPr>
        </p:nvSpPr>
        <p:spPr/>
        <p:txBody>
          <a:bodyPr>
            <a:normAutofit/>
          </a:bodyPr>
          <a:lstStyle/>
          <a:p>
            <a:r>
              <a:rPr lang="en-US" dirty="0" smtClean="0"/>
              <a:t>Expected </a:t>
            </a:r>
            <a:r>
              <a:rPr lang="en-US" dirty="0"/>
              <a:t>to grow over 15 per cent per annum between 2015 and </a:t>
            </a:r>
            <a:r>
              <a:rPr lang="en-US" dirty="0" smtClean="0"/>
              <a:t>2020</a:t>
            </a:r>
          </a:p>
          <a:p>
            <a:r>
              <a:rPr lang="en-US" dirty="0"/>
              <a:t>annual rate of 5 </a:t>
            </a:r>
            <a:r>
              <a:rPr lang="en-US" dirty="0" smtClean="0"/>
              <a:t>percent</a:t>
            </a:r>
          </a:p>
          <a:p>
            <a:r>
              <a:rPr lang="en-US" dirty="0"/>
              <a:t>The sector is expected to generate 58,000 additional job opportunities by the year 2025</a:t>
            </a:r>
            <a:r>
              <a:rPr lang="en-US" dirty="0" smtClean="0"/>
              <a:t>.</a:t>
            </a:r>
          </a:p>
          <a:p>
            <a:r>
              <a:rPr lang="en-US" dirty="0" smtClean="0"/>
              <a:t>Pharmaceuticals Export Promotion Council of India (PHARMEXCIL).</a:t>
            </a:r>
            <a:endParaRPr lang="en-US" dirty="0" smtClean="0">
              <a:effectLst/>
            </a:endParaRPr>
          </a:p>
          <a:p>
            <a:r>
              <a:rPr lang="en-US" dirty="0" smtClean="0"/>
              <a:t>India’s </a:t>
            </a:r>
            <a:r>
              <a:rPr lang="en-US" dirty="0"/>
              <a:t>pharmaceutical exports stood at US$ 16.4 billion in 2016-17 and are expected to grow by 30 per cent over the next three years to reach US$ 20 billion by </a:t>
            </a:r>
            <a:r>
              <a:rPr lang="en-US" dirty="0" smtClean="0"/>
              <a:t>2020</a:t>
            </a:r>
          </a:p>
          <a:p>
            <a:pPr marL="0" indent="0">
              <a:buNone/>
            </a:pPr>
            <a:endParaRPr lang="en-US" b="1" dirty="0" smtClean="0">
              <a:effectLst/>
            </a:endParaRPr>
          </a:p>
        </p:txBody>
      </p:sp>
    </p:spTree>
    <p:extLst>
      <p:ext uri="{BB962C8B-B14F-4D97-AF65-F5344CB8AC3E}">
        <p14:creationId xmlns:p14="http://schemas.microsoft.com/office/powerpoint/2010/main" val="1256682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Indian companies &amp; Approvals:</a:t>
            </a:r>
            <a:r>
              <a:rPr lang="en-US" b="1" dirty="0" smtClean="0">
                <a:effectLst/>
              </a:rPr>
              <a:t/>
            </a:r>
            <a:br>
              <a:rPr lang="en-US" b="1" dirty="0" smtClean="0">
                <a:effectLst/>
              </a:rPr>
            </a:br>
            <a:endParaRPr lang="en-US" dirty="0"/>
          </a:p>
        </p:txBody>
      </p:sp>
      <p:sp>
        <p:nvSpPr>
          <p:cNvPr id="3" name="Content Placeholder 2"/>
          <p:cNvSpPr>
            <a:spLocks noGrp="1"/>
          </p:cNvSpPr>
          <p:nvPr>
            <p:ph idx="1"/>
          </p:nvPr>
        </p:nvSpPr>
        <p:spPr/>
        <p:txBody>
          <a:bodyPr/>
          <a:lstStyle/>
          <a:p>
            <a:r>
              <a:rPr lang="en-US" dirty="0"/>
              <a:t>Indian companies received 55 Abbreviated New Drug Application (ANDA) </a:t>
            </a:r>
            <a:r>
              <a:rPr lang="en-US" dirty="0" smtClean="0"/>
              <a:t>approvals</a:t>
            </a:r>
          </a:p>
          <a:p>
            <a:r>
              <a:rPr lang="en-US" dirty="0" smtClean="0"/>
              <a:t>16 </a:t>
            </a:r>
            <a:r>
              <a:rPr lang="en-US" dirty="0"/>
              <a:t>tentative approvals from the US Food and Drug Administration (USFDA) in Q1 of 2017. </a:t>
            </a:r>
            <a:endParaRPr lang="en-US" dirty="0" smtClean="0"/>
          </a:p>
          <a:p>
            <a:r>
              <a:rPr lang="en-US" dirty="0" smtClean="0"/>
              <a:t>The </a:t>
            </a:r>
            <a:r>
              <a:rPr lang="en-US" dirty="0"/>
              <a:t>USFDA approvals are expected to cross 700 ANDA in 2017, thereby recording a year-on-year growth of 17 per cent. </a:t>
            </a:r>
            <a:endParaRPr lang="en-US" dirty="0" smtClean="0"/>
          </a:p>
          <a:p>
            <a:r>
              <a:rPr lang="en-US" dirty="0" smtClean="0"/>
              <a:t>The </a:t>
            </a:r>
            <a:r>
              <a:rPr lang="en-US" dirty="0"/>
              <a:t>country accounts for around 30 per cent (by volume) and about 10 per cent (value) in the US$ 70-80 billion US generics market.</a:t>
            </a:r>
          </a:p>
        </p:txBody>
      </p:sp>
    </p:spTree>
    <p:extLst>
      <p:ext uri="{BB962C8B-B14F-4D97-AF65-F5344CB8AC3E}">
        <p14:creationId xmlns:p14="http://schemas.microsoft.com/office/powerpoint/2010/main" val="404817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Indian </a:t>
            </a:r>
            <a:r>
              <a:rPr lang="en-US" b="1" dirty="0" err="1">
                <a:solidFill>
                  <a:schemeClr val="accent1">
                    <a:lumMod val="75000"/>
                  </a:schemeClr>
                </a:solidFill>
              </a:rPr>
              <a:t>Pharma</a:t>
            </a:r>
            <a:r>
              <a:rPr lang="en-US" b="1" dirty="0">
                <a:solidFill>
                  <a:schemeClr val="accent1">
                    <a:lumMod val="75000"/>
                  </a:schemeClr>
                </a:solidFill>
              </a:rPr>
              <a:t> Industry Investments:</a:t>
            </a:r>
            <a:r>
              <a:rPr lang="en-US" b="1" dirty="0" smtClean="0">
                <a:effectLst/>
              </a:rPr>
              <a:t/>
            </a:r>
            <a:br>
              <a:rPr lang="en-US" b="1" dirty="0" smtClean="0">
                <a:effectLst/>
              </a:rPr>
            </a:br>
            <a:endParaRPr lang="en-US" dirty="0"/>
          </a:p>
        </p:txBody>
      </p:sp>
      <p:sp>
        <p:nvSpPr>
          <p:cNvPr id="3" name="Content Placeholder 2"/>
          <p:cNvSpPr>
            <a:spLocks noGrp="1"/>
          </p:cNvSpPr>
          <p:nvPr>
            <p:ph idx="1"/>
          </p:nvPr>
        </p:nvSpPr>
        <p:spPr/>
        <p:txBody>
          <a:bodyPr/>
          <a:lstStyle/>
          <a:p>
            <a:r>
              <a:rPr lang="en-US" dirty="0"/>
              <a:t>The Union Cabinet has given its nod for the amendment of the existing Foreign Direct Investment (FDI) policy in the pharmaceutical sector in order to allow FDI up to 100 per cent under the automatic route for manufacturing of medical devices subject to certain conditions.</a:t>
            </a:r>
            <a:endParaRPr lang="en-US" dirty="0" smtClean="0">
              <a:effectLst/>
            </a:endParaRPr>
          </a:p>
          <a:p>
            <a:r>
              <a:rPr lang="en-US" dirty="0"/>
              <a:t>The drugs and pharmaceuticals sector attracted cumulative FDI inflows worth US$ 14.71 billion between April 2000 and March 2017, according to data released by the Department of Industrial Policy and Promotion (DIPP).</a:t>
            </a:r>
            <a:endParaRPr lang="en-US" dirty="0" smtClean="0">
              <a:effectLst/>
            </a:endParaRPr>
          </a:p>
          <a:p>
            <a:endParaRPr lang="en-US" dirty="0"/>
          </a:p>
        </p:txBody>
      </p:sp>
    </p:spTree>
    <p:extLst>
      <p:ext uri="{BB962C8B-B14F-4D97-AF65-F5344CB8AC3E}">
        <p14:creationId xmlns:p14="http://schemas.microsoft.com/office/powerpoint/2010/main" val="3508191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investments in Indian pharmaceutical Sector:</a:t>
            </a:r>
            <a:r>
              <a:rPr lang="en-US" b="1" dirty="0" smtClean="0">
                <a:effectLst/>
              </a:rPr>
              <a:t/>
            </a:r>
            <a:br>
              <a:rPr lang="en-US" b="1" dirty="0" smtClean="0">
                <a:effectLst/>
              </a:rPr>
            </a:br>
            <a:endParaRPr lang="en-US" dirty="0"/>
          </a:p>
        </p:txBody>
      </p:sp>
      <p:sp>
        <p:nvSpPr>
          <p:cNvPr id="3" name="Content Placeholder 2"/>
          <p:cNvSpPr>
            <a:spLocks noGrp="1"/>
          </p:cNvSpPr>
          <p:nvPr>
            <p:ph idx="1"/>
          </p:nvPr>
        </p:nvSpPr>
        <p:spPr/>
        <p:txBody>
          <a:bodyPr>
            <a:normAutofit/>
          </a:bodyPr>
          <a:lstStyle/>
          <a:p>
            <a:r>
              <a:rPr lang="en-US" dirty="0"/>
              <a:t>Indian pharmaceutical firm, Eric </a:t>
            </a:r>
            <a:r>
              <a:rPr lang="en-US" dirty="0" err="1"/>
              <a:t>Lifesciences</a:t>
            </a:r>
            <a:r>
              <a:rPr lang="en-US" dirty="0"/>
              <a:t> </a:t>
            </a:r>
            <a:r>
              <a:rPr lang="en-US" dirty="0" err="1"/>
              <a:t>Pvt</a:t>
            </a:r>
            <a:r>
              <a:rPr lang="en-US" dirty="0"/>
              <a:t> Ltd, has launched its initial public offering (IPO) worth </a:t>
            </a:r>
            <a:r>
              <a:rPr lang="en-US" dirty="0" err="1"/>
              <a:t>Rs</a:t>
            </a:r>
            <a:r>
              <a:rPr lang="en-US" dirty="0"/>
              <a:t> 2,000 </a:t>
            </a:r>
            <a:r>
              <a:rPr lang="en-US" dirty="0" err="1"/>
              <a:t>crore</a:t>
            </a:r>
            <a:r>
              <a:rPr lang="en-US" dirty="0"/>
              <a:t> (US$ 311 million) in June 2017.</a:t>
            </a:r>
            <a:endParaRPr lang="en-US" dirty="0" smtClean="0">
              <a:effectLst/>
            </a:endParaRPr>
          </a:p>
          <a:p>
            <a:r>
              <a:rPr lang="en-US" dirty="0"/>
              <a:t>Indian pharmaceutical company, </a:t>
            </a:r>
            <a:r>
              <a:rPr lang="en-US" dirty="0" err="1"/>
              <a:t>Cadila</a:t>
            </a:r>
            <a:r>
              <a:rPr lang="en-US" dirty="0"/>
              <a:t> Healthcare Ltd, is planning to raise </a:t>
            </a:r>
            <a:r>
              <a:rPr lang="en-US" dirty="0" err="1"/>
              <a:t>Rs</a:t>
            </a:r>
            <a:r>
              <a:rPr lang="en-US" dirty="0"/>
              <a:t> 1,000 </a:t>
            </a:r>
            <a:r>
              <a:rPr lang="en-US" dirty="0" err="1"/>
              <a:t>crore</a:t>
            </a:r>
            <a:r>
              <a:rPr lang="en-US" dirty="0"/>
              <a:t> (US$ 155 million) via a qualified institutional placement (QIP) of shares shortly.</a:t>
            </a:r>
            <a:endParaRPr lang="en-US" dirty="0" smtClean="0">
              <a:effectLst/>
            </a:endParaRPr>
          </a:p>
          <a:p>
            <a:r>
              <a:rPr lang="en-US" dirty="0"/>
              <a:t>Capital International Group, a private equity fund, has acquired a three per cent stake in </a:t>
            </a:r>
            <a:r>
              <a:rPr lang="en-US" dirty="0" err="1"/>
              <a:t>Intas</a:t>
            </a:r>
            <a:r>
              <a:rPr lang="en-US" dirty="0"/>
              <a:t> Pharmaceuticals Ltd from </a:t>
            </a:r>
            <a:r>
              <a:rPr lang="en-US" dirty="0" err="1"/>
              <a:t>ChrysCapital</a:t>
            </a:r>
            <a:r>
              <a:rPr lang="en-US" dirty="0"/>
              <a:t> </a:t>
            </a:r>
            <a:r>
              <a:rPr lang="en-US" dirty="0" err="1"/>
              <a:t>Llc</a:t>
            </a:r>
            <a:r>
              <a:rPr lang="en-US" dirty="0"/>
              <a:t> for a consideration of US$ 107 million, thereby valuing </a:t>
            </a:r>
            <a:r>
              <a:rPr lang="en-US" dirty="0" err="1"/>
              <a:t>Intas</a:t>
            </a:r>
            <a:r>
              <a:rPr lang="en-US" dirty="0"/>
              <a:t> </a:t>
            </a:r>
            <a:r>
              <a:rPr lang="en-US" dirty="0" err="1"/>
              <a:t>Pharma</a:t>
            </a:r>
            <a:r>
              <a:rPr lang="en-US" dirty="0"/>
              <a:t> at </a:t>
            </a:r>
            <a:r>
              <a:rPr lang="en-US" dirty="0" err="1"/>
              <a:t>approximatively</a:t>
            </a:r>
            <a:r>
              <a:rPr lang="en-US" dirty="0"/>
              <a:t> US$ 3.5 billion</a:t>
            </a:r>
            <a:r>
              <a:rPr lang="en-US" dirty="0" smtClean="0"/>
              <a:t>.</a:t>
            </a:r>
            <a:endParaRPr lang="en-US" dirty="0" smtClean="0">
              <a:effectLst/>
            </a:endParaRPr>
          </a:p>
        </p:txBody>
      </p:sp>
    </p:spTree>
    <p:extLst>
      <p:ext uri="{BB962C8B-B14F-4D97-AF65-F5344CB8AC3E}">
        <p14:creationId xmlns:p14="http://schemas.microsoft.com/office/powerpoint/2010/main" val="1617521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Aurobindo</a:t>
            </a:r>
            <a:r>
              <a:rPr lang="en-US" dirty="0" smtClean="0"/>
              <a:t> </a:t>
            </a:r>
            <a:r>
              <a:rPr lang="en-US" dirty="0" err="1" smtClean="0"/>
              <a:t>Pharma</a:t>
            </a:r>
            <a:r>
              <a:rPr lang="en-US" dirty="0" smtClean="0"/>
              <a:t> Ltd, has acquired four </a:t>
            </a:r>
            <a:r>
              <a:rPr lang="en-US" dirty="0" err="1" smtClean="0"/>
              <a:t>biosimilar</a:t>
            </a:r>
            <a:r>
              <a:rPr lang="en-US" dirty="0" smtClean="0"/>
              <a:t> products from Swiss firm TL Biopharmaceutical AG, which will require TL Biopharmaceutical to supply all the developmental data for four molecules, which will be developed, </a:t>
            </a:r>
            <a:r>
              <a:rPr lang="en-US" dirty="0" err="1" smtClean="0"/>
              <a:t>commercialised</a:t>
            </a:r>
            <a:r>
              <a:rPr lang="en-US" dirty="0" smtClean="0"/>
              <a:t> and marketed by </a:t>
            </a:r>
            <a:r>
              <a:rPr lang="en-US" dirty="0" err="1" smtClean="0"/>
              <a:t>Aurobindo</a:t>
            </a:r>
            <a:r>
              <a:rPr lang="en-US" dirty="0" smtClean="0"/>
              <a:t> </a:t>
            </a:r>
            <a:r>
              <a:rPr lang="en-US" dirty="0" err="1" smtClean="0"/>
              <a:t>Pharma</a:t>
            </a:r>
            <a:r>
              <a:rPr lang="en-US" dirty="0" smtClean="0"/>
              <a:t>. </a:t>
            </a:r>
            <a:r>
              <a:rPr lang="en-US" dirty="0" err="1" smtClean="0"/>
              <a:t>Aurobindo</a:t>
            </a:r>
            <a:r>
              <a:rPr lang="en-US" dirty="0" smtClean="0"/>
              <a:t> </a:t>
            </a:r>
            <a:r>
              <a:rPr lang="en-US" dirty="0" err="1" smtClean="0"/>
              <a:t>Pharma</a:t>
            </a:r>
            <a:r>
              <a:rPr lang="en-US" dirty="0" smtClean="0"/>
              <a:t> has bought Portugal based Generis </a:t>
            </a:r>
            <a:r>
              <a:rPr lang="en-US" dirty="0" err="1" smtClean="0"/>
              <a:t>Farmaceutica</a:t>
            </a:r>
            <a:r>
              <a:rPr lang="en-US" dirty="0" smtClean="0"/>
              <a:t> SA, a generic drug company, for EUR 135 million (US$ 144 million).</a:t>
            </a:r>
            <a:endParaRPr lang="en-US" dirty="0" smtClean="0">
              <a:effectLst/>
            </a:endParaRPr>
          </a:p>
          <a:p>
            <a:endParaRPr lang="en-US" dirty="0" smtClean="0"/>
          </a:p>
          <a:p>
            <a:endParaRPr lang="en-US" dirty="0" smtClean="0"/>
          </a:p>
          <a:p>
            <a:endParaRPr lang="en-US" dirty="0" smtClean="0">
              <a:effectLst/>
            </a:endParaRPr>
          </a:p>
          <a:p>
            <a:r>
              <a:rPr lang="en-US" dirty="0" err="1" smtClean="0"/>
              <a:t>Piramal</a:t>
            </a:r>
            <a:r>
              <a:rPr lang="en-US" dirty="0" smtClean="0"/>
              <a:t> Enterprises Ltd acquired a portfolio of spasticity and pain management drugs from UK-based specialty biopharmaceutical company Mallinckrodt Pharmaceuticals, in an all-cash deal for Rs1,160 </a:t>
            </a:r>
            <a:r>
              <a:rPr lang="en-US" dirty="0" err="1" smtClean="0"/>
              <a:t>crore</a:t>
            </a:r>
            <a:r>
              <a:rPr lang="en-US" dirty="0" smtClean="0"/>
              <a:t> (US$ 171 million).</a:t>
            </a:r>
          </a:p>
          <a:p>
            <a:pPr marL="0" indent="0">
              <a:buNone/>
            </a:pPr>
            <a:endParaRPr lang="en-US" dirty="0"/>
          </a:p>
        </p:txBody>
      </p:sp>
    </p:spTree>
    <p:extLst>
      <p:ext uri="{BB962C8B-B14F-4D97-AF65-F5344CB8AC3E}">
        <p14:creationId xmlns:p14="http://schemas.microsoft.com/office/powerpoint/2010/main" val="1956473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605</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Important Points</vt:lpstr>
      <vt:lpstr>Present Indian Pharma Industry Scenario </vt:lpstr>
      <vt:lpstr>Indian companies &amp; Approvals: </vt:lpstr>
      <vt:lpstr>Indian Pharma Industry Investments: </vt:lpstr>
      <vt:lpstr>Major investments in Indian pharmaceutical Sector: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1</cp:revision>
  <dcterms:created xsi:type="dcterms:W3CDTF">2017-10-22T09:06:20Z</dcterms:created>
  <dcterms:modified xsi:type="dcterms:W3CDTF">2017-10-22T09:12:32Z</dcterms:modified>
</cp:coreProperties>
</file>